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7921625" cx="15122525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">
          <p15:clr>
            <a:srgbClr val="000000"/>
          </p15:clr>
        </p15:guide>
        <p15:guide id="2" pos="699">
          <p15:clr>
            <a:srgbClr val="000000"/>
          </p15:clr>
        </p15:guide>
        <p15:guide id="3" pos="2191">
          <p15:clr>
            <a:srgbClr val="9AA0A6"/>
          </p15:clr>
        </p15:guide>
        <p15:guide id="4" orient="horz" pos="112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 orient="horz"/>
        <p:guide pos="699"/>
        <p:guide pos="2191"/>
        <p:guide pos="112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57163" y="685800"/>
            <a:ext cx="654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2addc00be_0_86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42addc00b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Mostrar porcentajes de resultados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2addc00be_0_102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42addc00b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Mostrar porcentajes de resultados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14ec9fdf3_3_44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414ec9fdf3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14ec9fdf3_3_32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414ec9fdf3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14ec9fdf3_3_65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414ec9fdf3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14ec9fdf3_3_76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414ec9fdf3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#2 con fotografía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imagen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2addc00be_0_17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42addc00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14ec9fdf3_3_17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414ec9fdf3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#2 con fotografía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imagen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2addc00be_0_74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42addc00b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Bullet points</a:t>
            </a:r>
            <a:br>
              <a:rPr b="1" lang="es-MX">
                <a:solidFill>
                  <a:schemeClr val="dk1"/>
                </a:solidFill>
              </a:rPr>
            </a:br>
            <a:r>
              <a:rPr b="1" lang="es-MX">
                <a:solidFill>
                  <a:schemeClr val="dk1"/>
                </a:solidFill>
              </a:rPr>
              <a:t>colocar </a:t>
            </a:r>
            <a:r>
              <a:rPr b="1" lang="es-MX"/>
              <a:t>icono</a:t>
            </a:r>
            <a:r>
              <a:rPr b="1" lang="es-MX">
                <a:solidFill>
                  <a:schemeClr val="dk1"/>
                </a:solidFill>
              </a:rPr>
              <a:t> acorde al tema al lado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746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746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Relationship Id="rId8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45.png"/><Relationship Id="rId6" Type="http://schemas.openxmlformats.org/officeDocument/2006/relationships/image" Target="../media/image35.png"/><Relationship Id="rId7" Type="http://schemas.openxmlformats.org/officeDocument/2006/relationships/image" Target="../media/image49.png"/><Relationship Id="rId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47.png"/><Relationship Id="rId7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39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42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27.png"/><Relationship Id="rId8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0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48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 amt="50000"/>
          </a:blip>
          <a:srcRect b="52015" l="-22410" r="32297" t="-32620"/>
          <a:stretch/>
        </p:blipFill>
        <p:spPr>
          <a:xfrm>
            <a:off x="5728925" y="0"/>
            <a:ext cx="9393594" cy="79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131995" y="3307387"/>
            <a:ext cx="11401892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Nearshore AI</a:t>
            </a:r>
            <a:endParaRPr b="1" i="0" sz="6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109172" y="4680169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Equipo 17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Integrantes: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García Fragoso Nestor Abdy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Medina Rodríguez Eduardo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Pando Barrón Jesús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138749" y="259968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s-MX" sz="29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</a:t>
            </a:r>
            <a:r>
              <a:rPr lang="es-MX" sz="2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Machine Learning Santander</a:t>
            </a:r>
            <a:endParaRPr b="0" i="0" sz="2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07160" y="4925971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3"/>
          <p:cNvCxnSpPr/>
          <p:nvPr/>
        </p:nvCxnSpPr>
        <p:spPr>
          <a:xfrm>
            <a:off x="1298678" y="4648152"/>
            <a:ext cx="2896804" cy="0"/>
          </a:xfrm>
          <a:prstGeom prst="straightConnector1">
            <a:avLst/>
          </a:prstGeom>
          <a:noFill/>
          <a:ln cap="flat" cmpd="sng" w="28575">
            <a:solidFill>
              <a:srgbClr val="18222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" name="Google Shape;6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8535" y="218500"/>
            <a:ext cx="5800580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65623" y="2517754"/>
            <a:ext cx="4561872" cy="5676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/>
          <p:nvPr/>
        </p:nvSpPr>
        <p:spPr>
          <a:xfrm>
            <a:off x="1530400" y="4568500"/>
            <a:ext cx="5668200" cy="31854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2295841" y="414450"/>
            <a:ext cx="113223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Clasificación basada en el Semáforo de delitos de alto impacto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" name="Google Shape;178;p22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2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2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" name="Google Shape;181;p22"/>
          <p:cNvCxnSpPr/>
          <p:nvPr/>
        </p:nvCxnSpPr>
        <p:spPr>
          <a:xfrm>
            <a:off x="4640029" y="1846445"/>
            <a:ext cx="0" cy="2409600"/>
          </a:xfrm>
          <a:prstGeom prst="straightConnector1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9673390" y="1867800"/>
            <a:ext cx="0" cy="2409600"/>
          </a:xfrm>
          <a:prstGeom prst="straightConnector1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3" name="Google Shape;1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931" y="1652104"/>
            <a:ext cx="4321297" cy="27983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2"/>
          <p:cNvCxnSpPr/>
          <p:nvPr/>
        </p:nvCxnSpPr>
        <p:spPr>
          <a:xfrm>
            <a:off x="6772347" y="5072798"/>
            <a:ext cx="0" cy="2409600"/>
          </a:xfrm>
          <a:prstGeom prst="straightConnector1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6311" y="1633452"/>
            <a:ext cx="4341260" cy="283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98796" y="1641404"/>
            <a:ext cx="4350886" cy="283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9075" y="4812289"/>
            <a:ext cx="4350884" cy="283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7529" y="4812289"/>
            <a:ext cx="4350884" cy="283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2295841" y="414450"/>
            <a:ext cx="113223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Clasificación basada con la percepción social de la inseguridad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5" name="Google Shape;195;p23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2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4640029" y="1846445"/>
            <a:ext cx="0" cy="2409600"/>
          </a:xfrm>
          <a:prstGeom prst="straightConnector1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23"/>
          <p:cNvCxnSpPr/>
          <p:nvPr/>
        </p:nvCxnSpPr>
        <p:spPr>
          <a:xfrm>
            <a:off x="9673390" y="1867800"/>
            <a:ext cx="0" cy="2409600"/>
          </a:xfrm>
          <a:prstGeom prst="straightConnector1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23"/>
          <p:cNvCxnSpPr/>
          <p:nvPr/>
        </p:nvCxnSpPr>
        <p:spPr>
          <a:xfrm>
            <a:off x="6772347" y="5072798"/>
            <a:ext cx="0" cy="2409600"/>
          </a:xfrm>
          <a:prstGeom prst="straightConnector1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0" name="Google Shape;20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85" y="1596150"/>
            <a:ext cx="4360079" cy="283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6796" y="1547384"/>
            <a:ext cx="3973760" cy="302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11913" y="1654808"/>
            <a:ext cx="4350884" cy="283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7088" y="4704895"/>
            <a:ext cx="4360077" cy="284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39845" y="4679715"/>
            <a:ext cx="4350883" cy="2835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/>
          <p:nvPr/>
        </p:nvSpPr>
        <p:spPr>
          <a:xfrm>
            <a:off x="1530400" y="4568500"/>
            <a:ext cx="5668200" cy="31854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es-MX" sz="6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4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4" name="Google Shape;21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4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6" name="Google Shape;21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0427" y="4675199"/>
            <a:ext cx="1214925" cy="127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06525" y="2159150"/>
            <a:ext cx="5016000" cy="375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25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25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693696" y="5624863"/>
            <a:ext cx="43980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26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Semáforo de alto impacto 2023</a:t>
            </a:r>
            <a:endParaRPr b="0" i="0" sz="26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700" y="1540975"/>
            <a:ext cx="5264425" cy="37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7300" y="1540975"/>
            <a:ext cx="5327865" cy="37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3407025" y="439975"/>
            <a:ext cx="55443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Predicciones 2023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7767312" y="5624875"/>
            <a:ext cx="5597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27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Percepción social de la inseguridad 2023</a:t>
            </a:r>
            <a:endParaRPr b="0" i="0" sz="27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4812850" y="6877625"/>
            <a:ext cx="316800" cy="287100"/>
          </a:xfrm>
          <a:prstGeom prst="rect">
            <a:avLst/>
          </a:prstGeom>
          <a:solidFill>
            <a:srgbClr val="FBFADB"/>
          </a:solidFill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E5CD"/>
              </a:solidFill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5078600" y="6610438"/>
            <a:ext cx="55974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15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Estado óptimo para la inversión extranjera</a:t>
            </a:r>
            <a:endParaRPr sz="150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170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MX" sz="15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Estado no óptimo para la inversión extranjera </a:t>
            </a:r>
            <a:endParaRPr sz="170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4812850" y="7323425"/>
            <a:ext cx="316800" cy="287100"/>
          </a:xfrm>
          <a:prstGeom prst="rect">
            <a:avLst/>
          </a:prstGeom>
          <a:solidFill>
            <a:srgbClr val="B36B48"/>
          </a:solidFill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E5C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es-MX" sz="6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Equipo de trabajo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4" name="Google Shape;2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6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6" name="Google Shape;2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6525" y="2315625"/>
            <a:ext cx="5016000" cy="389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27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Equipo de trabajo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039" y="3862437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1151" y="1388325"/>
            <a:ext cx="530542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37876" y="1493100"/>
            <a:ext cx="387667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54601" y="4579200"/>
            <a:ext cx="3127708" cy="33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 amt="50000"/>
          </a:blip>
          <a:srcRect b="47186" l="-33910" r="43795" t="-27793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131995" y="3256848"/>
            <a:ext cx="91317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46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Análisis de los índices delictivos de México y el impacto en el Nearshoring</a:t>
            </a:r>
            <a:endParaRPr b="1" i="0" sz="46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109175" y="5280271"/>
            <a:ext cx="73743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MX" sz="1600">
                <a:solidFill>
                  <a:srgbClr val="1155CC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Descripción: El nearshoring busca establecer relaciones comerciales con países vecinos o regiones próximas pero la inseguridad de un país o región es un factor a considerar para asegurar o limitar las inversiones</a:t>
            </a:r>
            <a:endParaRPr b="1" i="0" sz="36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" name="Google Shape;73;p14"/>
          <p:cNvCxnSpPr/>
          <p:nvPr/>
        </p:nvCxnSpPr>
        <p:spPr>
          <a:xfrm>
            <a:off x="1298678" y="5042007"/>
            <a:ext cx="2896804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4"/>
          <p:cNvSpPr txBox="1"/>
          <p:nvPr/>
        </p:nvSpPr>
        <p:spPr>
          <a:xfrm>
            <a:off x="1138749" y="2223166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MX" sz="2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Módulo: </a:t>
            </a:r>
            <a:r>
              <a:rPr b="1" lang="es-MX" sz="29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Santander</a:t>
            </a:r>
            <a:endParaRPr b="1" i="0" sz="29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390" y="71299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 b="17943" l="0" r="0" t="0"/>
          <a:stretch/>
        </p:blipFill>
        <p:spPr>
          <a:xfrm>
            <a:off x="10924103" y="2465572"/>
            <a:ext cx="4707850" cy="5456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700960" y="22371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es-MX" sz="6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" name="Google Shape;84;p15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5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4110" y="885741"/>
            <a:ext cx="2165350" cy="48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/>
          <p:nvPr/>
        </p:nvCxnSpPr>
        <p:spPr>
          <a:xfrm rot="10800000">
            <a:off x="646680" y="3031958"/>
            <a:ext cx="0" cy="488966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719" y="4394197"/>
            <a:ext cx="1725625" cy="17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6525" y="2841625"/>
            <a:ext cx="5016000" cy="263745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10941050" y="6089650"/>
            <a:ext cx="3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Fuente: El Financiero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6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2235817" y="18140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Contexto del problema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114" y="113116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038" y="5703650"/>
            <a:ext cx="1316355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4535" y="1283550"/>
            <a:ext cx="9402758" cy="4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7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050" y="2860589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7">
            <a:alphaModFix/>
          </a:blip>
          <a:srcRect b="0" l="0" r="0" t="8248"/>
          <a:stretch/>
        </p:blipFill>
        <p:spPr>
          <a:xfrm>
            <a:off x="3768275" y="1781174"/>
            <a:ext cx="10049675" cy="51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2295851" y="414450"/>
            <a:ext cx="105201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Problemática por unidades económicas de manufactura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900">
                <a:solidFill>
                  <a:srgbClr val="70757A"/>
                </a:solidFill>
                <a:highlight>
                  <a:srgbClr val="FFFFFF"/>
                </a:highlight>
              </a:rPr>
              <a:t>Nicolas Herrbach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1700960" y="22371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es-MX" sz="6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de datos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4110" y="885741"/>
            <a:ext cx="2165348" cy="48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8"/>
          <p:cNvCxnSpPr/>
          <p:nvPr/>
        </p:nvCxnSpPr>
        <p:spPr>
          <a:xfrm rot="10800000">
            <a:off x="646680" y="3031925"/>
            <a:ext cx="0" cy="4889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5223" y="4146551"/>
            <a:ext cx="1326400" cy="13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6525" y="2357300"/>
            <a:ext cx="5016000" cy="334319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10941050" y="6089650"/>
            <a:ext cx="3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Fuente: Nicolás Herrbach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19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19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Desarrollo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11837" l="6145" r="46653" t="33460"/>
          <a:stretch/>
        </p:blipFill>
        <p:spPr>
          <a:xfrm>
            <a:off x="7607450" y="1608325"/>
            <a:ext cx="6060581" cy="39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7607448" y="5950000"/>
            <a:ext cx="65673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25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Clusters de delitos de alto impacto en México</a:t>
            </a:r>
            <a:endParaRPr b="0" i="0" sz="25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175" y="1608325"/>
            <a:ext cx="5905500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717173" y="5950000"/>
            <a:ext cx="65673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25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Ingresos por estado (Manufactura)</a:t>
            </a:r>
            <a:endParaRPr b="0" i="0" sz="25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es-MX" sz="6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Prototipo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0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5" name="Google Shape;155;p20"/>
          <p:cNvPicPr preferRelativeResize="0"/>
          <p:nvPr/>
        </p:nvPicPr>
        <p:blipFill rotWithShape="1">
          <a:blip r:embed="rId5">
            <a:alphaModFix/>
          </a:blip>
          <a:srcRect b="12729" l="14026" r="13219" t="16628"/>
          <a:stretch/>
        </p:blipFill>
        <p:spPr>
          <a:xfrm>
            <a:off x="10138350" y="2800188"/>
            <a:ext cx="4952374" cy="27092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10170150" y="6089650"/>
            <a:ext cx="479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1"/>
                </a:solidFill>
              </a:rPr>
              <a:t>recuperado de:https://nodd3r.com/blog/los-10-mejores-proyectos-de-machine-learning-si-eres-principiante</a:t>
            </a:r>
            <a:r>
              <a:rPr lang="es-MX" sz="1100">
                <a:solidFill>
                  <a:schemeClr val="dk1"/>
                </a:solidFill>
              </a:rPr>
              <a:t>s Herrbach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7698" y="4631020"/>
            <a:ext cx="1593753" cy="12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/>
        </p:nvSpPr>
        <p:spPr>
          <a:xfrm>
            <a:off x="5083260" y="3396343"/>
            <a:ext cx="7149000" cy="19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-533400" lvl="0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Semáforo de delitos de alto impacto</a:t>
            </a:r>
            <a:endParaRPr b="0" i="0" sz="26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33400" lvl="0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Percepción sobre inseguridad pública</a:t>
            </a:r>
            <a:endParaRPr b="0" i="0" sz="26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0" y="7716827"/>
            <a:ext cx="15122400" cy="20520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2386275" y="304716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Algoritmos de clasificación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" name="Google Shape;166;p21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2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0417" y="2574991"/>
            <a:ext cx="3402760" cy="340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MX" sz="2300" u="none" cap="none" strike="noStrik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b="0" i="0" sz="2300" u="none" cap="none" strike="noStrik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5092972" y="2199289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3600" u="none" cap="none" strike="noStrik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Basados en:</a:t>
            </a:r>
            <a:endParaRPr b="0" i="0" sz="3600" u="none" cap="none" strike="noStrike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